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6"/>
  </p:notesMasterIdLst>
  <p:sldIdLst>
    <p:sldId id="259" r:id="rId2"/>
    <p:sldId id="260" r:id="rId3"/>
    <p:sldId id="272" r:id="rId4"/>
    <p:sldId id="275"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0066"/>
    <a:srgbClr val="CC0000"/>
    <a:srgbClr val="99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6D584-1ABE-4963-A7B1-FCF6D8EB1A5D}" type="datetimeFigureOut">
              <a:rPr lang="en-US" smtClean="0"/>
              <a:pPr/>
              <a:t>5/12/2020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6531F-7629-4E95-8148-522F6F2681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06531F-7629-4E95-8148-522F6F2681C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5/12/2020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5/12/2020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5/12/2020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5/12/2020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5/12/2020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868"/>
            <a:ext cx="9144000" cy="132343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lvl="0" algn="ctr" fontAlgn="base">
              <a:spcBef>
                <a:spcPct val="0"/>
              </a:spcBef>
              <a:spcAft>
                <a:spcPct val="0"/>
              </a:spcAft>
            </a:pPr>
            <a:r>
              <a:rPr lang="hi-IN" sz="8000" b="1" dirty="0">
                <a:ln/>
                <a:solidFill>
                  <a:srgbClr val="CC0000"/>
                </a:solidFill>
                <a:effectLst>
                  <a:outerShdw blurRad="38100" dist="38100" dir="2700000" algn="tl">
                    <a:srgbClr val="000000">
                      <a:alpha val="43137"/>
                    </a:srgbClr>
                  </a:outerShdw>
                </a:effectLst>
                <a:latin typeface="Utsaah" pitchFamily="34" charset="0"/>
                <a:ea typeface="Times New Roman" pitchFamily="18" charset="0"/>
                <a:cs typeface="Utsaah" pitchFamily="34" charset="0"/>
              </a:rPr>
              <a:t>सैनिक  स्कूल गोपालगंज</a:t>
            </a:r>
            <a:endParaRPr lang="en-US" sz="8000" b="1" dirty="0">
              <a:ln/>
              <a:solidFill>
                <a:srgbClr val="CC00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WordArt 8"/>
          <p:cNvSpPr>
            <a:spLocks noChangeArrowheads="1" noChangeShapeType="1" noTextEdit="1"/>
          </p:cNvSpPr>
          <p:nvPr/>
        </p:nvSpPr>
        <p:spPr bwMode="auto">
          <a:xfrm>
            <a:off x="685800" y="1447800"/>
            <a:ext cx="7162800" cy="3505200"/>
          </a:xfrm>
          <a:prstGeom prst="rect">
            <a:avLst/>
          </a:prstGeom>
        </p:spPr>
        <p:txBody>
          <a:bodyPr spcFirstLastPara="1" wrap="none" fromWordArt="1">
            <a:prstTxWarp prst="textArchUp">
              <a:avLst>
                <a:gd name="adj" fmla="val 10991561"/>
              </a:avLst>
            </a:prstTxWarp>
          </a:bodyPr>
          <a:lstStyle/>
          <a:p>
            <a:pPr lvl="0" algn="ctr" fontAlgn="base">
              <a:spcBef>
                <a:spcPct val="0"/>
              </a:spcBef>
              <a:spcAft>
                <a:spcPct val="0"/>
              </a:spcAft>
            </a:pPr>
            <a:endParaRPr lang="en-US" sz="2800" b="1" dirty="0">
              <a:solidFill>
                <a:srgbClr val="0070C0"/>
              </a:solidFill>
              <a:latin typeface="Arial" pitchFamily="34" charset="0"/>
              <a:cs typeface="Arial" pitchFamily="34" charset="0"/>
            </a:endParaRPr>
          </a:p>
        </p:txBody>
      </p:sp>
      <p:pic>
        <p:nvPicPr>
          <p:cNvPr id="1028" name="Picture 4" descr="D:\flex\BASKETBALL\Basketball 2018\Transparent.png"/>
          <p:cNvPicPr>
            <a:picLocks noChangeAspect="1" noChangeArrowheads="1"/>
          </p:cNvPicPr>
          <p:nvPr/>
        </p:nvPicPr>
        <p:blipFill>
          <a:blip r:embed="rId3" cstate="print"/>
          <a:srcRect/>
          <a:stretch>
            <a:fillRect/>
          </a:stretch>
        </p:blipFill>
        <p:spPr bwMode="auto">
          <a:xfrm>
            <a:off x="8153399" y="73152"/>
            <a:ext cx="914401" cy="1069848"/>
          </a:xfrm>
          <a:prstGeom prst="rect">
            <a:avLst/>
          </a:prstGeom>
          <a:noFill/>
        </p:spPr>
      </p:pic>
      <p:pic>
        <p:nvPicPr>
          <p:cNvPr id="1030" name="Picture 6" descr="D:\School Certificate\imageedit_1_8905217465.png"/>
          <p:cNvPicPr>
            <a:picLocks noChangeAspect="1" noChangeArrowheads="1"/>
          </p:cNvPicPr>
          <p:nvPr/>
        </p:nvPicPr>
        <p:blipFill>
          <a:blip r:embed="rId4" cstate="print"/>
          <a:srcRect/>
          <a:stretch>
            <a:fillRect/>
          </a:stretch>
        </p:blipFill>
        <p:spPr bwMode="auto">
          <a:xfrm>
            <a:off x="76200" y="73025"/>
            <a:ext cx="1069975" cy="1069975"/>
          </a:xfrm>
          <a:prstGeom prst="rect">
            <a:avLst/>
          </a:prstGeom>
          <a:noFill/>
        </p:spPr>
      </p:pic>
      <p:sp>
        <p:nvSpPr>
          <p:cNvPr id="10" name="TextBox 9"/>
          <p:cNvSpPr txBox="1"/>
          <p:nvPr/>
        </p:nvSpPr>
        <p:spPr>
          <a:xfrm>
            <a:off x="0" y="5105400"/>
            <a:ext cx="8153400" cy="1754326"/>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hi-IN" sz="3600" b="1" dirty="0" smtClean="0">
                <a:solidFill>
                  <a:schemeClr val="bg1"/>
                </a:solidFill>
                <a:latin typeface="Arial" pitchFamily="34" charset="0"/>
                <a:cs typeface="Arial" pitchFamily="34" charset="0"/>
              </a:rPr>
              <a:t>हिन्दी </a:t>
            </a:r>
          </a:p>
          <a:p>
            <a:pPr algn="ctr"/>
            <a:r>
              <a:rPr lang="hi-IN" sz="3600" b="1" dirty="0" smtClean="0">
                <a:solidFill>
                  <a:schemeClr val="bg1"/>
                </a:solidFill>
                <a:latin typeface="Arial" pitchFamily="34" charset="0"/>
                <a:cs typeface="Arial" pitchFamily="34" charset="0"/>
              </a:rPr>
              <a:t>कक्षा -</a:t>
            </a:r>
            <a:r>
              <a:rPr lang="en-US" sz="3600" b="1" dirty="0" smtClean="0">
                <a:solidFill>
                  <a:schemeClr val="bg1"/>
                </a:solidFill>
                <a:latin typeface="Arial" pitchFamily="34" charset="0"/>
                <a:cs typeface="Arial" pitchFamily="34" charset="0"/>
              </a:rPr>
              <a:t>I</a:t>
            </a:r>
            <a:r>
              <a:rPr lang="hi-IN" sz="3600" b="1" dirty="0" smtClean="0">
                <a:solidFill>
                  <a:schemeClr val="bg1"/>
                </a:solidFill>
                <a:latin typeface="Arial" pitchFamily="34" charset="0"/>
                <a:cs typeface="Arial" pitchFamily="34" charset="0"/>
              </a:rPr>
              <a:t>X</a:t>
            </a:r>
          </a:p>
          <a:p>
            <a:pPr algn="ctr"/>
            <a:r>
              <a:rPr lang="hi-IN" sz="3600" b="1" dirty="0" smtClean="0">
                <a:solidFill>
                  <a:schemeClr val="bg1"/>
                </a:solidFill>
                <a:latin typeface="Arial" pitchFamily="34" charset="0"/>
                <a:cs typeface="Arial" pitchFamily="34" charset="0"/>
              </a:rPr>
              <a:t> (मुख्य पाठ्य-पुस्तक)</a:t>
            </a:r>
            <a:endParaRPr lang="en-US" sz="3600" b="1" dirty="0">
              <a:solidFill>
                <a:schemeClr val="bg1"/>
              </a:solidFill>
              <a:latin typeface="Arial" pitchFamily="34" charset="0"/>
              <a:cs typeface="Arial" pitchFamily="34" charset="0"/>
            </a:endParaRPr>
          </a:p>
        </p:txBody>
      </p:sp>
      <p:sp>
        <p:nvSpPr>
          <p:cNvPr id="1026" name="AutoShape 2"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AutoShape 4"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AutoShape 6"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 name="Picture 12" descr="1 ONLINE.jpg"/>
          <p:cNvPicPr>
            <a:picLocks noChangeAspect="1"/>
          </p:cNvPicPr>
          <p:nvPr/>
        </p:nvPicPr>
        <p:blipFill>
          <a:blip r:embed="rId5"/>
          <a:stretch>
            <a:fillRect/>
          </a:stretch>
        </p:blipFill>
        <p:spPr>
          <a:xfrm>
            <a:off x="0" y="1447800"/>
            <a:ext cx="8153400" cy="3657600"/>
          </a:xfrm>
          <a:prstGeom prst="rect">
            <a:avLst/>
          </a:prstGeom>
        </p:spPr>
      </p:pic>
    </p:spTree>
    <p:extLst>
      <p:ext uri="{BB962C8B-B14F-4D97-AF65-F5344CB8AC3E}">
        <p14:creationId xmlns:p14="http://schemas.microsoft.com/office/powerpoint/2010/main" xmlns="" val="269080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670560"/>
          </a:xfrm>
        </p:spPr>
        <p:txBody>
          <a:bodyPr>
            <a:normAutofit/>
          </a:bodyPr>
          <a:lstStyle/>
          <a:p>
            <a:pPr algn="ctr"/>
            <a:r>
              <a:rPr lang="hi-IN" sz="2800" dirty="0" smtClean="0">
                <a:solidFill>
                  <a:srgbClr val="FF0000"/>
                </a:solidFill>
              </a:rPr>
              <a:t>पाठ-ल्हासा की ओर(राहुल संकृत्यायन) </a:t>
            </a:r>
            <a:endParaRPr lang="en-US" sz="2800" dirty="0">
              <a:solidFill>
                <a:srgbClr val="FF0000"/>
              </a:solidFill>
            </a:endParaRPr>
          </a:p>
        </p:txBody>
      </p:sp>
      <p:sp>
        <p:nvSpPr>
          <p:cNvPr id="5" name="Content Placeholder 4"/>
          <p:cNvSpPr>
            <a:spLocks noGrp="1"/>
          </p:cNvSpPr>
          <p:nvPr>
            <p:ph idx="1"/>
          </p:nvPr>
        </p:nvSpPr>
        <p:spPr>
          <a:xfrm>
            <a:off x="304800" y="1066800"/>
            <a:ext cx="7772400" cy="5562600"/>
          </a:xfrm>
        </p:spPr>
        <p:txBody>
          <a:bodyPr>
            <a:normAutofit fontScale="92500" lnSpcReduction="20000"/>
          </a:bodyPr>
          <a:lstStyle/>
          <a:p>
            <a:pPr algn="ctr">
              <a:buNone/>
            </a:pPr>
            <a:r>
              <a:rPr lang="hi-IN" sz="2800" u="sng" dirty="0" smtClean="0">
                <a:solidFill>
                  <a:srgbClr val="FF0000"/>
                </a:solidFill>
              </a:rPr>
              <a:t>लेखक-परिचय </a:t>
            </a:r>
          </a:p>
          <a:p>
            <a:pPr algn="just"/>
            <a:r>
              <a:rPr lang="hi-IN" sz="2000" dirty="0" smtClean="0"/>
              <a:t>  राहुल सांकृत्यायन का जन्म उत्तर प्रदेश के आजमगढ़ जिले के पंदहा गाँव में ९ अप्रैल १८९३ को हुआ था। उनके बाल्यकाल का नाम केदारनाथ पाण्डेय था। उनके पिता गोवर्धन पाण्डेय एक धार्मिक विचारों वाले किसान थे। उनकी माता कुलवंती अपने माता-पिता की अकेली पुत्री थीं। दीप चंद पाठक कुलवंती के छोटे भाई थे। वह अपने माता-पिता के साथ रहती थीं। बचपन में ही इनकी माता का देहांत हो जाने के कारण इनका पालन-पोषण इनके नाना श्री राम शरण पाठक और नानी ने किया था। १८९८ में इन्हे प्राथमिक शिक्षा के लिए गाँव के ही एक मदरसे में भेजा गया। राहुल जी का विवाह बचपन में कर दिया गया। यह विवाह राहुल जी के जीवन की एक संक्रान्तिक घटना थी। जिसकी प्रतिक्रिया में राहुल जी ने किशोरावस्था में ही घर छोड़ दिया। घर से भाग कर ये एक मठ में साधु हो गए। लेकिन अपनी यायावरी स्वभाव के कारण ये वहा भी टिक नही पाये। चौदह वर्ष की अवस्था में ये कलकत्ता भाग आए। इनके मन में ज्ञान प्राप्त करने के लिए गहरा असंतोष था। इसीलिए यहाँ से वहा तक सारे भारत का भ्रमण करते रहे।</a:t>
            </a:r>
          </a:p>
          <a:p>
            <a:r>
              <a:rPr lang="hi-IN" sz="2200" dirty="0" smtClean="0">
                <a:solidFill>
                  <a:srgbClr val="FF0000"/>
                </a:solidFill>
              </a:rPr>
              <a:t>रचनाएँ</a:t>
            </a:r>
            <a:r>
              <a:rPr lang="hi-IN" sz="3000" dirty="0" smtClean="0">
                <a:solidFill>
                  <a:srgbClr val="FF0000"/>
                </a:solidFill>
              </a:rPr>
              <a:t>:- </a:t>
            </a:r>
            <a:r>
              <a:rPr lang="hi-IN" sz="2200" b="1" dirty="0" smtClean="0"/>
              <a:t>कहानिययां </a:t>
            </a:r>
            <a:r>
              <a:rPr lang="hi-IN" sz="2200" dirty="0" smtClean="0"/>
              <a:t>सतमी के बच्चे, वोल्गा से गंगा, बहुरंगी मधुपुरी, कनैला की कथा, </a:t>
            </a:r>
            <a:r>
              <a:rPr lang="hi-IN" sz="2200" b="1" dirty="0" smtClean="0"/>
              <a:t>उपन्यास </a:t>
            </a:r>
            <a:r>
              <a:rPr lang="hi-IN" sz="2200" dirty="0" smtClean="0"/>
              <a:t>बाईसवीं सदी, जीने के लिए,सिंह सेनापति, जय यौधेय, भागो नहीं, दुनिया को बदलो, मधुर स्वप्न </a:t>
            </a:r>
            <a:r>
              <a:rPr lang="hi-IN" sz="1900" b="1" dirty="0" smtClean="0"/>
              <a:t>जीवनियाँ, </a:t>
            </a:r>
            <a:r>
              <a:rPr lang="hi-IN" sz="1900" dirty="0" smtClean="0"/>
              <a:t>सरदार पृथ्वीसिंह, नए भारत के नए नेता, बचपन की स्मृतियाँ,अतीत से वर्तमान, स्तालिन I</a:t>
            </a:r>
          </a:p>
          <a:p>
            <a:pPr>
              <a:buNone/>
            </a:pPr>
            <a:endParaRPr lang="hi-IN" sz="1600" dirty="0" smtClean="0"/>
          </a:p>
          <a:p>
            <a:endParaRPr lang="hi-IN" sz="1600" dirty="0" smtClean="0"/>
          </a:p>
          <a:p>
            <a:endParaRPr lang="hi-IN" sz="1800" dirty="0" smtClean="0"/>
          </a:p>
          <a:p>
            <a:pPr>
              <a:buNone/>
            </a:pPr>
            <a:endParaRPr lang="hi-IN" sz="1800" dirty="0" smtClean="0"/>
          </a:p>
          <a:p>
            <a:endParaRPr lang="hi-IN" sz="1800" dirty="0" smtClean="0"/>
          </a:p>
          <a:p>
            <a:pPr algn="just">
              <a:buNone/>
            </a:pPr>
            <a:endParaRPr lang="hi-IN"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670560"/>
          </a:xfrm>
        </p:spPr>
        <p:txBody>
          <a:bodyPr>
            <a:normAutofit/>
          </a:bodyPr>
          <a:lstStyle/>
          <a:p>
            <a:pPr algn="ctr"/>
            <a:r>
              <a:rPr lang="hi-IN" sz="3200" dirty="0" smtClean="0">
                <a:solidFill>
                  <a:srgbClr val="FF0000"/>
                </a:solidFill>
              </a:rPr>
              <a:t>पाठ-ल्हासा की ओर(राहुल संकृत्यायन) </a:t>
            </a:r>
            <a:endParaRPr lang="en-US" sz="3200" dirty="0">
              <a:solidFill>
                <a:srgbClr val="FF0000"/>
              </a:solidFill>
            </a:endParaRPr>
          </a:p>
        </p:txBody>
      </p:sp>
      <p:sp>
        <p:nvSpPr>
          <p:cNvPr id="5" name="Content Placeholder 4"/>
          <p:cNvSpPr>
            <a:spLocks noGrp="1"/>
          </p:cNvSpPr>
          <p:nvPr>
            <p:ph idx="1"/>
          </p:nvPr>
        </p:nvSpPr>
        <p:spPr>
          <a:xfrm>
            <a:off x="304800" y="1066800"/>
            <a:ext cx="7772400" cy="5562600"/>
          </a:xfrm>
        </p:spPr>
        <p:txBody>
          <a:bodyPr>
            <a:normAutofit lnSpcReduction="10000"/>
          </a:bodyPr>
          <a:lstStyle/>
          <a:p>
            <a:pPr algn="ctr">
              <a:buNone/>
            </a:pPr>
            <a:r>
              <a:rPr lang="hi-IN" sz="2800" u="sng" dirty="0" smtClean="0">
                <a:solidFill>
                  <a:srgbClr val="FF0000"/>
                </a:solidFill>
              </a:rPr>
              <a:t>महत्वपूर्ण तथ्य </a:t>
            </a:r>
          </a:p>
          <a:p>
            <a:pPr marL="514350" indent="-514350" algn="just">
              <a:buNone/>
            </a:pPr>
            <a:r>
              <a:rPr lang="hi-IN" sz="2000" dirty="0" smtClean="0"/>
              <a:t>   </a:t>
            </a:r>
            <a:r>
              <a:rPr lang="hi-IN" sz="2000" dirty="0" smtClean="0">
                <a:solidFill>
                  <a:srgbClr val="FF0000"/>
                </a:solidFill>
              </a:rPr>
              <a:t>पाठ सार </a:t>
            </a:r>
            <a:r>
              <a:rPr lang="hi-IN" sz="2000" dirty="0" smtClean="0"/>
              <a:t>:- ल्हासा की ओर राहुल सांकृत्यायन जी की प्रथम तिब्बत यात्रा से उद्धृत है Iयह यात्रा उन्होंने 1929-30ई० में नेपाल के रास्ते की थी I उस समय भारतियों को तिब्बत यात्रा की अनुमति नहीं थी, इसलिए उन्होंने यह यात्रा भिखारी के छद्म वेश में की थी I इस यात्रा वृतांत में तिब्बत की राजधानी ल्हासा की ओर जानेवाले दुर्गम रास्तों का वर्णन बहुत ही रोचक शैली में किया गया है I इस पाठ से हमें उस समय के तिब्बती समाज के बारे में भी महत्वपूर्ण जानकारी मिलती है I </a:t>
            </a:r>
          </a:p>
          <a:p>
            <a:pPr marL="514350" indent="-514350" algn="just">
              <a:buNone/>
            </a:pPr>
            <a:r>
              <a:rPr lang="hi-IN" sz="2000" dirty="0" smtClean="0"/>
              <a:t>i) इस पाठ में लहासा की सुन्दरता का वर्णन किया गया है </a:t>
            </a:r>
            <a:r>
              <a:rPr lang="en-US" sz="2000" dirty="0" smtClean="0"/>
              <a:t>I</a:t>
            </a:r>
            <a:endParaRPr lang="hi-IN" sz="2000" dirty="0" smtClean="0"/>
          </a:p>
          <a:p>
            <a:pPr marL="514350" indent="-514350" algn="just">
              <a:buNone/>
            </a:pPr>
            <a:r>
              <a:rPr lang="hi-IN" sz="2000" dirty="0" smtClean="0"/>
              <a:t>ii) ल्हासा के लोगो के सामाजिक जीवन का वर्णन मिलता है </a:t>
            </a:r>
            <a:r>
              <a:rPr lang="en-US" sz="2000" dirty="0" smtClean="0"/>
              <a:t>I</a:t>
            </a:r>
            <a:endParaRPr lang="hi-IN" sz="2000" dirty="0" smtClean="0"/>
          </a:p>
          <a:p>
            <a:pPr marL="514350" indent="-514350" algn="just">
              <a:buNone/>
            </a:pPr>
            <a:r>
              <a:rPr lang="hi-IN" sz="2000" dirty="0" smtClean="0"/>
              <a:t>iii) ल्हासा के लोगों के सांस्कृतिक रीति रिवाजों का पता चलता है</a:t>
            </a:r>
            <a:r>
              <a:rPr lang="en-US" sz="2000" dirty="0" smtClean="0"/>
              <a:t> I</a:t>
            </a:r>
            <a:endParaRPr lang="hi-IN" sz="2000" dirty="0" smtClean="0"/>
          </a:p>
          <a:p>
            <a:pPr marL="514350" indent="-514350" algn="just">
              <a:buNone/>
            </a:pPr>
            <a:r>
              <a:rPr lang="hi-IN" sz="2000" dirty="0" smtClean="0"/>
              <a:t>iv) ल्हासा की औरतों के कठिन परिश्रम का चित्रण मिलता है</a:t>
            </a:r>
            <a:r>
              <a:rPr lang="en-US" sz="2000" dirty="0" smtClean="0"/>
              <a:t> I</a:t>
            </a:r>
            <a:r>
              <a:rPr lang="hi-IN" sz="2000" dirty="0" smtClean="0"/>
              <a:t> </a:t>
            </a:r>
          </a:p>
          <a:p>
            <a:pPr marL="514350" indent="-514350" algn="just">
              <a:buNone/>
            </a:pPr>
            <a:r>
              <a:rPr lang="en-US" sz="2000" dirty="0" smtClean="0"/>
              <a:t>V</a:t>
            </a:r>
            <a:r>
              <a:rPr lang="hi-IN" sz="2000" dirty="0" smtClean="0"/>
              <a:t>)</a:t>
            </a:r>
            <a:r>
              <a:rPr lang="en-US" sz="2000" dirty="0" smtClean="0"/>
              <a:t> </a:t>
            </a:r>
            <a:r>
              <a:rPr lang="hi-IN" sz="2000" dirty="0" smtClean="0"/>
              <a:t>ल्हासा की तत्कालीन प्रशासनिक व्यवस्था का वर्णन मिलता</a:t>
            </a:r>
            <a:r>
              <a:rPr lang="en-US" sz="2000" dirty="0" smtClean="0"/>
              <a:t> </a:t>
            </a:r>
            <a:r>
              <a:rPr lang="hi-IN" sz="2000" dirty="0" smtClean="0"/>
              <a:t>है </a:t>
            </a:r>
            <a:r>
              <a:rPr lang="en-US" sz="2000" dirty="0" smtClean="0"/>
              <a:t>I</a:t>
            </a:r>
            <a:endParaRPr lang="hi-IN" sz="2000" dirty="0" smtClean="0"/>
          </a:p>
          <a:p>
            <a:pPr marL="514350" indent="-514350" algn="just">
              <a:buNone/>
            </a:pPr>
            <a:r>
              <a:rPr lang="hi-IN" sz="2000" dirty="0" smtClean="0"/>
              <a:t>vi) वहाँ के लोग एक दुसरे की मदद करते है</a:t>
            </a:r>
            <a:r>
              <a:rPr lang="en-US" sz="2000" dirty="0" smtClean="0"/>
              <a:t> I</a:t>
            </a:r>
            <a:r>
              <a:rPr lang="hi-IN" sz="2000" dirty="0" smtClean="0"/>
              <a:t> </a:t>
            </a:r>
          </a:p>
          <a:p>
            <a:pPr marL="514350" indent="-514350" algn="just">
              <a:buNone/>
            </a:pPr>
            <a:r>
              <a:rPr lang="hi-IN" sz="2000" dirty="0" smtClean="0"/>
              <a:t>vii) प्राकृतिक दृश्यों का सुदर वर्णन मलता है</a:t>
            </a:r>
            <a:r>
              <a:rPr lang="en-US" sz="2000" dirty="0" smtClean="0"/>
              <a:t> I</a:t>
            </a:r>
            <a:r>
              <a:rPr lang="hi-IN" sz="2000" dirty="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239000" cy="685800"/>
          </a:xfrm>
        </p:spPr>
        <p:txBody>
          <a:bodyPr>
            <a:normAutofit/>
          </a:bodyPr>
          <a:lstStyle/>
          <a:p>
            <a:pPr algn="ctr"/>
            <a:r>
              <a:rPr lang="en-US" sz="4000" dirty="0" smtClean="0">
                <a:solidFill>
                  <a:srgbClr val="FF0000"/>
                </a:solidFill>
              </a:rPr>
              <a:t>  </a:t>
            </a:r>
            <a:r>
              <a:rPr lang="hi-IN" sz="2800" dirty="0" smtClean="0">
                <a:solidFill>
                  <a:srgbClr val="FF0000"/>
                </a:solidFill>
              </a:rPr>
              <a:t>पाठ-ल्हासा की ओर(राहुल संकृत्यायन) </a:t>
            </a:r>
            <a:endParaRPr lang="en-US" dirty="0"/>
          </a:p>
        </p:txBody>
      </p:sp>
      <p:sp>
        <p:nvSpPr>
          <p:cNvPr id="3" name="Content Placeholder 2"/>
          <p:cNvSpPr>
            <a:spLocks noGrp="1"/>
          </p:cNvSpPr>
          <p:nvPr>
            <p:ph idx="1"/>
          </p:nvPr>
        </p:nvSpPr>
        <p:spPr>
          <a:xfrm>
            <a:off x="381000" y="1524000"/>
            <a:ext cx="7391400" cy="4998720"/>
          </a:xfrm>
        </p:spPr>
        <p:txBody>
          <a:bodyPr>
            <a:normAutofit/>
          </a:bodyPr>
          <a:lstStyle/>
          <a:p>
            <a:pPr>
              <a:buNone/>
            </a:pPr>
            <a:r>
              <a:rPr lang="hi-IN" dirty="0" smtClean="0">
                <a:solidFill>
                  <a:srgbClr val="000099"/>
                </a:solidFill>
              </a:rPr>
              <a:t>इस विडियो को देखें :-</a:t>
            </a:r>
          </a:p>
          <a:p>
            <a:pPr>
              <a:buNone/>
            </a:pPr>
            <a:endParaRPr lang="hi-IN" dirty="0" smtClean="0">
              <a:solidFill>
                <a:srgbClr val="000099"/>
              </a:solidFill>
            </a:endParaRPr>
          </a:p>
          <a:p>
            <a:r>
              <a:rPr lang="en-US" sz="2000" dirty="0" smtClean="0">
                <a:solidFill>
                  <a:srgbClr val="000066"/>
                </a:solidFill>
              </a:rPr>
              <a:t>https://www.youtube.com/watch?v=QgloEGVbv1k</a:t>
            </a:r>
            <a:endParaRPr lang="hi-IN" sz="2000" dirty="0" smtClean="0">
              <a:solidFill>
                <a:srgbClr val="000066"/>
              </a:solidFill>
            </a:endParaRPr>
          </a:p>
          <a:p>
            <a:endParaRPr lang="hi-IN" sz="2000" dirty="0" smtClean="0">
              <a:solidFill>
                <a:srgbClr val="000066"/>
              </a:solidFill>
            </a:endParaRPr>
          </a:p>
          <a:p>
            <a:endParaRPr lang="hi-IN" sz="2000" dirty="0" smtClean="0">
              <a:solidFill>
                <a:srgbClr val="000066"/>
              </a:solidFill>
            </a:endParaRPr>
          </a:p>
          <a:p>
            <a:r>
              <a:rPr lang="en-US" sz="2000" dirty="0" smtClean="0">
                <a:solidFill>
                  <a:srgbClr val="000066"/>
                </a:solidFill>
              </a:rPr>
              <a:t>https://www.youtube.com/watch?v=GCXsWqlaYLU</a:t>
            </a:r>
            <a:endParaRPr lang="hi-IN" sz="2000" dirty="0" smtClean="0">
              <a:solidFill>
                <a:srgbClr val="000066"/>
              </a:solidFill>
            </a:endParaRPr>
          </a:p>
          <a:p>
            <a:endParaRPr lang="hi-IN" sz="2000" dirty="0" smtClean="0">
              <a:solidFill>
                <a:srgbClr val="000066"/>
              </a:solidFill>
            </a:endParaRPr>
          </a:p>
          <a:p>
            <a:endParaRPr lang="hi-IN" sz="2000" dirty="0" smtClean="0">
              <a:solidFill>
                <a:srgbClr val="000066"/>
              </a:solidFill>
            </a:endParaRPr>
          </a:p>
          <a:p>
            <a:endParaRPr lang="hi-IN" sz="2000" dirty="0" smtClean="0">
              <a:solidFill>
                <a:srgbClr val="000066"/>
              </a:solidFill>
            </a:endParaRPr>
          </a:p>
          <a:p>
            <a:endParaRPr lang="hi-IN" sz="2000" dirty="0" smtClean="0">
              <a:solidFill>
                <a:srgbClr val="000066"/>
              </a:solidFill>
            </a:endParaRPr>
          </a:p>
          <a:p>
            <a:r>
              <a:rPr lang="hi-IN" sz="2800" dirty="0" smtClean="0">
                <a:solidFill>
                  <a:srgbClr val="000066"/>
                </a:solidFill>
              </a:rPr>
              <a:t>सौजन्य से :-                 हिंदी विभाग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1150</TotalTime>
  <Words>238</Words>
  <Application>Microsoft Office PowerPoint</Application>
  <PresentationFormat>On-screen Show (4:3)</PresentationFormat>
  <Paragraphs>35</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Opulent</vt:lpstr>
      <vt:lpstr>Slide 1</vt:lpstr>
      <vt:lpstr>पाठ-ल्हासा की ओर(राहुल संकृत्यायन) </vt:lpstr>
      <vt:lpstr>पाठ-ल्हासा की ओर(राहुल संकृत्यायन) </vt:lpstr>
      <vt:lpstr>  पाठ-ल्हासा की ओर(राहुल संकृत्यायन)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cyntbe</cp:lastModifiedBy>
  <cp:revision>127</cp:revision>
  <dcterms:created xsi:type="dcterms:W3CDTF">2006-08-16T00:00:00Z</dcterms:created>
  <dcterms:modified xsi:type="dcterms:W3CDTF">2020-05-12T11:39:55Z</dcterms:modified>
</cp:coreProperties>
</file>